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537" r:id="rId2"/>
    <p:sldId id="541" r:id="rId3"/>
    <p:sldId id="542" r:id="rId4"/>
    <p:sldId id="543" r:id="rId5"/>
    <p:sldId id="544" r:id="rId6"/>
    <p:sldId id="545" r:id="rId7"/>
    <p:sldId id="54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B53DCD-87B1-4B2F-B995-00DE3FDACCBB}">
          <p14:sldIdLst>
            <p14:sldId id="537"/>
            <p14:sldId id="541"/>
            <p14:sldId id="542"/>
            <p14:sldId id="543"/>
            <p14:sldId id="544"/>
            <p14:sldId id="545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d Curtis" initials="CC" lastIdx="3" clrIdx="0">
    <p:extLst>
      <p:ext uri="{19B8F6BF-5375-455C-9EA6-DF929625EA0E}">
        <p15:presenceInfo xmlns:p15="http://schemas.microsoft.com/office/powerpoint/2012/main" userId="8a6eeb91702bad55" providerId="Windows Live"/>
      </p:ext>
    </p:extLst>
  </p:cmAuthor>
  <p:cmAuthor id="2" name="nance" initials="n" lastIdx="9" clrIdx="1">
    <p:extLst>
      <p:ext uri="{19B8F6BF-5375-455C-9EA6-DF929625EA0E}">
        <p15:presenceInfo xmlns:p15="http://schemas.microsoft.com/office/powerpoint/2012/main" userId="nanc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77B4"/>
    <a:srgbClr val="FF7F0E"/>
    <a:srgbClr val="2CA02C"/>
    <a:srgbClr val="D62728"/>
    <a:srgbClr val="9467BD"/>
    <a:srgbClr val="1C0153"/>
    <a:srgbClr val="AA71D5"/>
    <a:srgbClr val="9954CC"/>
    <a:srgbClr val="3C044A"/>
    <a:srgbClr val="4E9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7" autoAdjust="0"/>
    <p:restoredTop sz="88320" autoAdjust="0"/>
  </p:normalViewPr>
  <p:slideViewPr>
    <p:cSldViewPr snapToGrid="0">
      <p:cViewPr>
        <p:scale>
          <a:sx n="129" d="100"/>
          <a:sy n="129" d="100"/>
        </p:scale>
        <p:origin x="96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jpe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CEFAF-F731-4255-8A20-7C00833F6E51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5A852-A918-45C0-80CE-0F9A3945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47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1: Frost on Mars, take from the Phoenix rover</a:t>
            </a:r>
          </a:p>
          <a:p>
            <a:r>
              <a:rPr lang="en-US"/>
              <a:t>Image 2: Quantum dots taken from Mengying</a:t>
            </a:r>
          </a:p>
          <a:p>
            <a:r>
              <a:rPr lang="en-US"/>
              <a:t>Image 3: Liver tissue of COVID-19 patient</a:t>
            </a:r>
          </a:p>
          <a:p>
            <a:r>
              <a:rPr lang="en-US"/>
              <a:t>Image 4: X-ray crystallography</a:t>
            </a:r>
          </a:p>
          <a:p>
            <a:r>
              <a:rPr lang="en-US"/>
              <a:t>Image 5: Black hole</a:t>
            </a:r>
          </a:p>
          <a:p>
            <a:r>
              <a:rPr lang="en-US"/>
              <a:t>Image 6: Twitter/violence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5A852-A918-45C0-80CE-0F9A3945AC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64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What type of image datasets do you have access to in your research, or are considering to use?
https://www.polleverywhere.com/free_text_polls/mRTLpInvn7fpZv0KNcelZ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5A852-A918-45C0-80CE-0F9A3945AC26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5C8ED5-215C-42C8-931C-C6B3544B0D29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86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774581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8203" y="3536320"/>
            <a:ext cx="1600200" cy="139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94932" y="5892801"/>
            <a:ext cx="1371600" cy="927100"/>
          </a:xfrm>
          <a:prstGeom prst="rect">
            <a:avLst/>
          </a:prstGeom>
        </p:spPr>
      </p:pic>
      <p:sp>
        <p:nvSpPr>
          <p:cNvPr id="4" name="Snip Diagonal Corner Rectangle 3"/>
          <p:cNvSpPr/>
          <p:nvPr userDrawn="1"/>
        </p:nvSpPr>
        <p:spPr>
          <a:xfrm>
            <a:off x="685800" y="3509963"/>
            <a:ext cx="1642730" cy="170225"/>
          </a:xfrm>
          <a:prstGeom prst="snip2Diag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0494" y="6656936"/>
            <a:ext cx="2425295" cy="16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2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6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0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744279"/>
          </a:xfrm>
          <a:prstGeom prst="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4279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8207"/>
            <a:ext cx="7886700" cy="4551363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20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fld id="{9E648DB8-7511-4B37-89ED-C0E7BC0E3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8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19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4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2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5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22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72532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9971" y="6525689"/>
            <a:ext cx="447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315EC1-DD0F-4203-8635-1378F87B4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09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1C015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A37B04-47C8-4A6D-9078-EFA5E5949C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ChemE 599: Image Analysis for Scientists and Engineers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E24733-6348-49EC-BE36-FEA53C13C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1314178"/>
          </a:xfrm>
        </p:spPr>
        <p:txBody>
          <a:bodyPr>
            <a:normAutofit lnSpcReduction="10000"/>
          </a:bodyPr>
          <a:lstStyle/>
          <a:p>
            <a:r>
              <a:rPr lang="en-US"/>
              <a:t>Lecture 0: Course Overview</a:t>
            </a:r>
          </a:p>
          <a:p>
            <a:r>
              <a:rPr lang="en-US"/>
              <a:t>Prof. Chad Curtis</a:t>
            </a:r>
          </a:p>
          <a:p>
            <a:r>
              <a:rPr lang="en-US"/>
              <a:t>Mar. 30, 2020</a:t>
            </a:r>
          </a:p>
        </p:txBody>
      </p:sp>
    </p:spTree>
    <p:extLst>
      <p:ext uri="{BB962C8B-B14F-4D97-AF65-F5344CB8AC3E}">
        <p14:creationId xmlns:p14="http://schemas.microsoft.com/office/powerpoint/2010/main" val="3486296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ACDA-EA41-4573-96B4-CB024911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Images as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70A3FF-CDD2-463E-926E-170C4955C9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0" r="-110" b="21706"/>
          <a:stretch/>
        </p:blipFill>
        <p:spPr bwMode="auto">
          <a:xfrm>
            <a:off x="93672" y="822855"/>
            <a:ext cx="3657600" cy="254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0E5BD3-9BE2-4C6C-B610-93FE3E1B1D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86" r="2489" b="54881"/>
          <a:stretch/>
        </p:blipFill>
        <p:spPr bwMode="auto">
          <a:xfrm>
            <a:off x="126970" y="3486311"/>
            <a:ext cx="3052353" cy="310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gure thumbnail gr2">
            <a:extLst>
              <a:ext uri="{FF2B5EF4-FFF2-40B4-BE49-F238E27FC236}">
                <a16:creationId xmlns:a16="http://schemas.microsoft.com/office/drawing/2014/main" id="{D6430EBA-8182-488A-BA1C-B8EEC1719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97" r="51162"/>
          <a:stretch/>
        </p:blipFill>
        <p:spPr bwMode="auto">
          <a:xfrm>
            <a:off x="3286145" y="4913150"/>
            <a:ext cx="2730457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xray crystallography">
            <a:extLst>
              <a:ext uri="{FF2B5EF4-FFF2-40B4-BE49-F238E27FC236}">
                <a16:creationId xmlns:a16="http://schemas.microsoft.com/office/drawing/2014/main" id="{39F85718-06E7-4F10-9B8C-1D7932413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083" y="4732131"/>
            <a:ext cx="2011680" cy="200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image of black hole">
            <a:extLst>
              <a:ext uri="{FF2B5EF4-FFF2-40B4-BE49-F238E27FC236}">
                <a16:creationId xmlns:a16="http://schemas.microsoft.com/office/drawing/2014/main" id="{9392618B-9044-4B31-ACBC-76A298F9E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107" y="2856757"/>
            <a:ext cx="334409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protests">
            <a:extLst>
              <a:ext uri="{FF2B5EF4-FFF2-40B4-BE49-F238E27FC236}">
                <a16:creationId xmlns:a16="http://schemas.microsoft.com/office/drawing/2014/main" id="{2AD63A96-29C2-486A-B61C-A7BAA43C0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311" y="822855"/>
            <a:ext cx="2926080" cy="1952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47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3100B6-BE8B-4C28-9D7C-2E1D0E106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48DB8-7511-4B37-89ED-C0E7BC0E3BB3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4EA9B-CA5A-47A4-B1C5-A8B3CAABFCF0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254000"/>
            <a:ext cx="8636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8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Hemocytometer images: Image morphology</a:t>
            </a:r>
          </a:p>
        </p:txBody>
      </p:sp>
      <p:pic>
        <p:nvPicPr>
          <p:cNvPr id="2052" name="Picture 4" descr="Image result for hemocytometer">
            <a:extLst>
              <a:ext uri="{FF2B5EF4-FFF2-40B4-BE49-F238E27FC236}">
                <a16:creationId xmlns:a16="http://schemas.microsoft.com/office/drawing/2014/main" id="{37B4D33F-C3EB-4974-AC04-5421AEF3D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02" y="1035085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8A8F34-670F-4B7A-A873-D315FD623A24}"/>
              </a:ext>
            </a:extLst>
          </p:cNvPr>
          <p:cNvSpPr txBox="1"/>
          <p:nvPr/>
        </p:nvSpPr>
        <p:spPr>
          <a:xfrm>
            <a:off x="3405522" y="1035085"/>
            <a:ext cx="49871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have hundreds of hemocytometer images to perform cell counts, but I think I could make this process much quicker if I could automate the process.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binarize image into cells (black) and background (white); Canny edge detector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False positives (objects that are not cells counted as cells); false negatives (cells missed); overlapping cells; what threshold to use; non-uniform lighting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828897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13BA-8433-4260-8F15-1AC03DF8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Neuroanatomical Datasets: Image registration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42A1B-443F-4378-9404-E75024FA4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" y="867959"/>
            <a:ext cx="6400800" cy="2332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CBFCCD-F774-4315-B36F-806EB7CD539C}"/>
              </a:ext>
            </a:extLst>
          </p:cNvPr>
          <p:cNvSpPr txBox="1"/>
          <p:nvPr/>
        </p:nvSpPr>
        <p:spPr>
          <a:xfrm>
            <a:off x="143338" y="3429000"/>
            <a:ext cx="39925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am trying to compare stacks of MRI images of different patients, but I can’t compare them directly because they have different frames of reference.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diffeomorphic image registration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Images aren’t similar enough, images are too big to process effectively</a:t>
            </a:r>
            <a:endParaRPr lang="en-US" b="1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08BC448-3C97-42FA-A4F3-1F074C191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935" y="3446866"/>
            <a:ext cx="4905375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226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EAB2E-8E01-48A6-AC12-5AB1E8EF1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Diffusing nanoparticles: Feature tracking and machine learning</a:t>
            </a:r>
          </a:p>
        </p:txBody>
      </p:sp>
      <p:pic>
        <p:nvPicPr>
          <p:cNvPr id="4" name="tracking_video2">
            <a:hlinkClick r:id="" action="ppaction://media"/>
            <a:extLst>
              <a:ext uri="{FF2B5EF4-FFF2-40B4-BE49-F238E27FC236}">
                <a16:creationId xmlns:a16="http://schemas.microsoft.com/office/drawing/2014/main" id="{0E2087A1-6349-4D80-9AFE-D870FC0C23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321" y="1080016"/>
            <a:ext cx="3251200" cy="3251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EE2135-3079-480D-B826-1DDE8EA74441}"/>
              </a:ext>
            </a:extLst>
          </p:cNvPr>
          <p:cNvSpPr txBox="1"/>
          <p:nvPr/>
        </p:nvSpPr>
        <p:spPr>
          <a:xfrm>
            <a:off x="3646182" y="942821"/>
            <a:ext cx="39925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have videos of nanoparticles diffusing in different conditions, and I want to quantify the differences in their behavior.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feature identification and tracking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false positives, false negatives, frame rate, objects leaving frame</a:t>
            </a:r>
            <a:endParaRPr lang="en-US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744772-A5DA-462F-8F41-704FC610A1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090" y="3994949"/>
            <a:ext cx="2743200" cy="2682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D73B71-937C-48B7-804C-6967D1377E5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8" r="24932" b="10964"/>
          <a:stretch/>
        </p:blipFill>
        <p:spPr>
          <a:xfrm>
            <a:off x="797359" y="4785777"/>
            <a:ext cx="3691277" cy="138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2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CD4D3-DF88-43A4-A4E0-07837BCE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Quantify tissue damage: Object recognition</a:t>
            </a:r>
          </a:p>
        </p:txBody>
      </p:sp>
    </p:spTree>
    <p:extLst>
      <p:ext uri="{BB962C8B-B14F-4D97-AF65-F5344CB8AC3E}">
        <p14:creationId xmlns:p14="http://schemas.microsoft.com/office/powerpoint/2010/main" val="25868444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76e6d4d9-9be4-4bad-beaf-8fe875449e58"/>
</p:tagLst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68391</TotalTime>
  <Words>309</Words>
  <Application>Microsoft Office PowerPoint</Application>
  <PresentationFormat>On-screen Show (4:3)</PresentationFormat>
  <Paragraphs>34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1_Office Theme</vt:lpstr>
      <vt:lpstr>ChemE 599: Image Analysis for Scientists and Engineers</vt:lpstr>
      <vt:lpstr>Images as Data</vt:lpstr>
      <vt:lpstr>PowerPoint Presentation</vt:lpstr>
      <vt:lpstr>Hemocytometer images: Image morphology</vt:lpstr>
      <vt:lpstr>Neuroanatomical Datasets: Image registration</vt:lpstr>
      <vt:lpstr>Diffusing nanoparticles: Feature tracking and machine learning</vt:lpstr>
      <vt:lpstr>Quantify tissue damage: Object recognition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high-throughput, quantitative 3D multi-particle tracking model for analysis of the brain microenvironment</dc:title>
  <dc:creator>Chad Curtis</dc:creator>
  <cp:lastModifiedBy>Chad Curtis</cp:lastModifiedBy>
  <cp:revision>342</cp:revision>
  <dcterms:created xsi:type="dcterms:W3CDTF">2016-11-28T18:18:53Z</dcterms:created>
  <dcterms:modified xsi:type="dcterms:W3CDTF">2020-03-13T23:03:59Z</dcterms:modified>
</cp:coreProperties>
</file>